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Arial Black" panose="020B0A04020102020204" pitchFamily="34" charset="0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5fMGqN1/3DpWlqwDixbTkPq/7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4928EA-A641-4E2B-8886-82026DBEFE6A}">
  <a:tblStyle styleId="{324928EA-A641-4E2B-8886-82026DBEFE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20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f45393e7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9f45393e72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9f45393e72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f2fa2e15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f2fa2e15a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29f2fa2e15a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f2fa2e1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f2fa2e15a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29f2fa2e15a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f2fa2e15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f2fa2e15a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9f2fa2e15a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f2fa2e15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9f2fa2e15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f2fa2e15a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29f2fa2e15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start off with the agenda: we dive into the project overview and describe about the data, tools and tech we used for this project. We will walk you across the process flow , the challenges we faced and key observations and conclusion.</a:t>
            </a:r>
            <a:endParaRPr dirty="0"/>
          </a:p>
        </p:txBody>
      </p:sp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project is about analyzing the spread and preventive measures for covid 19 from 2020-2023. from this we hope we get some insights into the trends of the global pandemic and visualize those tools through various graphs and charts.</a:t>
            </a:r>
            <a:endParaRPr dirty="0"/>
          </a:p>
        </p:txBody>
      </p:sp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The parameters we use to track the trends are infection rates , vaccination rates , location based and mortality attributes. And for visualization we check the prevalent covid trends, hotspot location and measures to prevent the spread of the </a:t>
            </a:r>
            <a:r>
              <a:rPr lang="en-US" dirty="0" err="1"/>
              <a:t>virus.I</a:t>
            </a:r>
            <a:r>
              <a:rPr lang="en-US" dirty="0"/>
              <a:t> will now pass it on to David to explain further</a:t>
            </a:r>
            <a:endParaRPr dirty="0"/>
          </a:p>
        </p:txBody>
      </p:sp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f315b7e0c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29f315b7e0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6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33"/>
              <a:buFont typeface="Arial"/>
              <a:buNone/>
              <a:defRPr sz="5333" b="1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 sz="2667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2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853"/>
              </a:spcBef>
              <a:spcAft>
                <a:spcPts val="0"/>
              </a:spcAft>
              <a:buClr>
                <a:srgbClr val="888888"/>
              </a:buClr>
              <a:buSzPts val="4267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Clr>
                <a:srgbClr val="888888"/>
              </a:buClr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>
            <a:spLocks noGrp="1"/>
          </p:cNvSpPr>
          <p:nvPr>
            <p:ph type="title"/>
          </p:nvPr>
        </p:nvSpPr>
        <p:spPr>
          <a:xfrm>
            <a:off x="609600" y="1036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body" idx="1"/>
          </p:nvPr>
        </p:nvSpPr>
        <p:spPr>
          <a:xfrm>
            <a:off x="609600" y="2362200"/>
            <a:ext cx="10972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609600" y="914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609600" y="2332037"/>
            <a:ext cx="5384800" cy="414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65645" algn="l">
              <a:spcBef>
                <a:spcPts val="747"/>
              </a:spcBef>
              <a:spcAft>
                <a:spcPts val="0"/>
              </a:spcAft>
              <a:buClr>
                <a:srgbClr val="3F3F3F"/>
              </a:buClr>
              <a:buSzPts val="3733"/>
              <a:buChar char="•"/>
              <a:defRPr sz="3733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Char char="–"/>
              <a:defRPr sz="3200"/>
            </a:lvl2pPr>
            <a:lvl3pPr marL="1371600" lvl="2" indent="-397954" algn="l"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667"/>
              <a:buChar char="•"/>
              <a:defRPr sz="2667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body" idx="2"/>
          </p:nvPr>
        </p:nvSpPr>
        <p:spPr>
          <a:xfrm>
            <a:off x="6197600" y="2332037"/>
            <a:ext cx="5384800" cy="414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65645" algn="l">
              <a:spcBef>
                <a:spcPts val="747"/>
              </a:spcBef>
              <a:spcAft>
                <a:spcPts val="0"/>
              </a:spcAft>
              <a:buClr>
                <a:srgbClr val="3F3F3F"/>
              </a:buClr>
              <a:buSzPts val="3733"/>
              <a:buChar char="•"/>
              <a:defRPr sz="3733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Char char="–"/>
              <a:defRPr sz="3200"/>
            </a:lvl2pPr>
            <a:lvl3pPr marL="1371600" lvl="2" indent="-397954" algn="l"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667"/>
              <a:buChar char="•"/>
              <a:defRPr sz="2667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>
            <a:spLocks noGrp="1"/>
          </p:cNvSpPr>
          <p:nvPr>
            <p:ph type="title"/>
          </p:nvPr>
        </p:nvSpPr>
        <p:spPr>
          <a:xfrm>
            <a:off x="560918" y="855347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67"/>
              <a:buFont typeface="Calibri"/>
              <a:buNone/>
              <a:defRPr sz="2667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body" idx="1"/>
          </p:nvPr>
        </p:nvSpPr>
        <p:spPr>
          <a:xfrm>
            <a:off x="4766733" y="1227845"/>
            <a:ext cx="6815667" cy="540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99554" algn="l">
              <a:spcBef>
                <a:spcPts val="853"/>
              </a:spcBef>
              <a:spcAft>
                <a:spcPts val="0"/>
              </a:spcAft>
              <a:buClr>
                <a:srgbClr val="3F3F3F"/>
              </a:buClr>
              <a:buSzPts val="4267"/>
              <a:buChar char="•"/>
              <a:defRPr sz="4267"/>
            </a:lvl1pPr>
            <a:lvl2pPr marL="914400" lvl="1" indent="-465645" algn="l">
              <a:spcBef>
                <a:spcPts val="747"/>
              </a:spcBef>
              <a:spcAft>
                <a:spcPts val="0"/>
              </a:spcAft>
              <a:buClr>
                <a:srgbClr val="3F3F3F"/>
              </a:buClr>
              <a:buSzPts val="3733"/>
              <a:buChar char="–"/>
              <a:defRPr sz="3733"/>
            </a:lvl2pPr>
            <a:lvl3pPr marL="1371600" lvl="2" indent="-431800" algn="l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3pPr>
            <a:lvl4pPr marL="1828800" lvl="3" indent="-397954" algn="l"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667"/>
              <a:buChar char="–"/>
              <a:defRPr sz="2667"/>
            </a:lvl4pPr>
            <a:lvl5pPr marL="2286000" lvl="4" indent="-397954" algn="l"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667"/>
              <a:buChar char="»"/>
              <a:defRPr sz="2667"/>
            </a:lvl5pPr>
            <a:lvl6pPr marL="2743200" lvl="5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6pPr>
            <a:lvl7pPr marL="3200400" lvl="6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7pPr>
            <a:lvl8pPr marL="3657600" lvl="7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8pPr>
            <a:lvl9pPr marL="4114800" lvl="8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body" idx="2"/>
          </p:nvPr>
        </p:nvSpPr>
        <p:spPr>
          <a:xfrm>
            <a:off x="560918" y="2135506"/>
            <a:ext cx="4011084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None/>
              <a:defRPr sz="1867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267"/>
              </a:spcBef>
              <a:spcAft>
                <a:spcPts val="0"/>
              </a:spcAft>
              <a:buClr>
                <a:srgbClr val="3F3F3F"/>
              </a:buClr>
              <a:buSzPts val="1333"/>
              <a:buNone/>
              <a:defRPr sz="1333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>
            <a:spLocks noGrp="1"/>
          </p:cNvSpPr>
          <p:nvPr>
            <p:ph type="title"/>
          </p:nvPr>
        </p:nvSpPr>
        <p:spPr>
          <a:xfrm>
            <a:off x="2389717" y="5105400"/>
            <a:ext cx="7315200" cy="56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67"/>
              <a:buFont typeface="Calibri"/>
              <a:buNone/>
              <a:defRPr sz="2667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>
            <a:spLocks noGrp="1"/>
          </p:cNvSpPr>
          <p:nvPr>
            <p:ph type="pic" idx="2"/>
          </p:nvPr>
        </p:nvSpPr>
        <p:spPr>
          <a:xfrm>
            <a:off x="2389717" y="914400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21"/>
          <p:cNvSpPr txBox="1">
            <a:spLocks noGrp="1"/>
          </p:cNvSpPr>
          <p:nvPr>
            <p:ph type="body" idx="1"/>
          </p:nvPr>
        </p:nvSpPr>
        <p:spPr>
          <a:xfrm>
            <a:off x="2389717" y="5673090"/>
            <a:ext cx="7315200" cy="80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None/>
              <a:defRPr sz="1867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267"/>
              </a:spcBef>
              <a:spcAft>
                <a:spcPts val="0"/>
              </a:spcAft>
              <a:buClr>
                <a:srgbClr val="3F3F3F"/>
              </a:buClr>
              <a:buSzPts val="1333"/>
              <a:buNone/>
              <a:defRPr sz="1333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" type="chart">
  <p:cSld name="CHAR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609600" y="653144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>
            <a:spLocks noGrp="1"/>
          </p:cNvSpPr>
          <p:nvPr>
            <p:ph type="chart" idx="2"/>
          </p:nvPr>
        </p:nvSpPr>
        <p:spPr>
          <a:xfrm>
            <a:off x="609600" y="1796144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853"/>
              </a:spcBef>
              <a:spcAft>
                <a:spcPts val="0"/>
              </a:spcAft>
              <a:buClr>
                <a:srgbClr val="3F3F3F"/>
              </a:buClr>
              <a:buSzPts val="4267"/>
              <a:buFont typeface="Arial"/>
              <a:buChar char="•"/>
              <a:defRPr sz="4267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rgbClr val="3F3F3F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body" idx="1"/>
          </p:nvPr>
        </p:nvSpPr>
        <p:spPr>
          <a:xfrm>
            <a:off x="838200" y="172402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title"/>
          </p:nvPr>
        </p:nvSpPr>
        <p:spPr>
          <a:xfrm>
            <a:off x="609600" y="914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Security: 8-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609600" y="914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609600" y="2239963"/>
            <a:ext cx="10972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99554" algn="l" rtl="0">
              <a:spcBef>
                <a:spcPts val="853"/>
              </a:spcBef>
              <a:spcAft>
                <a:spcPts val="0"/>
              </a:spcAft>
              <a:buClr>
                <a:srgbClr val="3F3F3F"/>
              </a:buClr>
              <a:buSzPts val="4267"/>
              <a:buFont typeface="Arial"/>
              <a:buChar char="•"/>
              <a:defRPr sz="4267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rgbClr val="3F3F3F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covid-death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xperience.arcgis.com/experience/c4b8c2acb07742afa4bc432d515c1e0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1"/>
          <p:cNvCxnSpPr/>
          <p:nvPr/>
        </p:nvCxnSpPr>
        <p:spPr>
          <a:xfrm>
            <a:off x="838200" y="4140200"/>
            <a:ext cx="7493000" cy="0"/>
          </a:xfrm>
          <a:prstGeom prst="straightConnector1">
            <a:avLst/>
          </a:prstGeom>
          <a:noFill/>
          <a:ln w="19050" cap="flat" cmpd="sng">
            <a:solidFill>
              <a:srgbClr val="BF57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50;p1"/>
          <p:cNvSpPr txBox="1"/>
          <p:nvPr/>
        </p:nvSpPr>
        <p:spPr>
          <a:xfrm>
            <a:off x="731520" y="5110479"/>
            <a:ext cx="10515600" cy="98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b" anchorCtr="0">
            <a:no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GROUP #: 2</a:t>
            </a:r>
            <a:endParaRPr/>
          </a:p>
          <a:p>
            <a:pPr marL="0" marR="0" lvl="0" indent="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UNIQUE #: 04945</a:t>
            </a:r>
            <a:endParaRPr/>
          </a:p>
          <a:p>
            <a:pPr marL="0" marR="0" lvl="0" indent="0" algn="l" rtl="0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UT McCombs School of Business (MSBA)</a:t>
            </a:r>
            <a:endParaRPr/>
          </a:p>
          <a:p>
            <a:pPr marL="0" marR="0" lvl="0" indent="0" algn="l" rtl="0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The University of Texas at Austin</a:t>
            </a:r>
            <a:endParaRPr/>
          </a:p>
        </p:txBody>
      </p:sp>
      <p:sp>
        <p:nvSpPr>
          <p:cNvPr id="51" name="Google Shape;51;p1"/>
          <p:cNvSpPr txBox="1"/>
          <p:nvPr/>
        </p:nvSpPr>
        <p:spPr>
          <a:xfrm>
            <a:off x="731520" y="609600"/>
            <a:ext cx="10437925" cy="51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FALL 2023</a:t>
            </a:r>
            <a:endParaRPr sz="1600" b="0" i="0" u="none" strike="noStrike" cap="none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670560" y="1600200"/>
            <a:ext cx="10911840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b" anchorCtr="0">
            <a:noAutofit/>
          </a:bodyPr>
          <a:lstStyle/>
          <a:p>
            <a:pPr marL="0" marR="0" lvl="0" indent="0" algn="l" rtl="0">
              <a:lnSpc>
                <a:spcPct val="625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6400"/>
              <a:buFont typeface="Arial Black"/>
              <a:buNone/>
            </a:pPr>
            <a:r>
              <a:rPr lang="en-US" sz="6400" b="1" i="0" u="none" strike="noStrike" cap="none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MIS 381N</a:t>
            </a:r>
            <a:endParaRPr/>
          </a:p>
          <a:p>
            <a:pPr marL="0" marR="0" lvl="0" indent="0" algn="l" rtl="0">
              <a:lnSpc>
                <a:spcPct val="149981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2667"/>
              <a:buFont typeface="Arial Black"/>
              <a:buNone/>
            </a:pPr>
            <a:r>
              <a:rPr lang="en-US" sz="2667" b="1" i="0" u="none" strike="noStrike" cap="none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INFORMATION MANAGEMENT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731520" y="4445000"/>
            <a:ext cx="10515600" cy="60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867"/>
              <a:buFont typeface="Arial"/>
              <a:buNone/>
            </a:pPr>
            <a:r>
              <a:rPr lang="en-US" sz="1867" b="0" i="0" u="none" strike="noStrike" cap="none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Final Group Project Presentation</a:t>
            </a:r>
            <a:endParaRPr/>
          </a:p>
        </p:txBody>
      </p:sp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4933" y="426721"/>
            <a:ext cx="2503196" cy="12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29f45393e72_0_4"/>
          <p:cNvPicPr preferRelativeResize="0"/>
          <p:nvPr/>
        </p:nvPicPr>
        <p:blipFill rotWithShape="1">
          <a:blip r:embed="rId3">
            <a:alphaModFix/>
          </a:blip>
          <a:srcRect l="4589"/>
          <a:stretch/>
        </p:blipFill>
        <p:spPr>
          <a:xfrm>
            <a:off x="259825" y="2801550"/>
            <a:ext cx="3837374" cy="331515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3" name="Google Shape;123;g29f45393e72_0_4"/>
          <p:cNvSpPr txBox="1">
            <a:spLocks noGrp="1"/>
          </p:cNvSpPr>
          <p:nvPr>
            <p:ph type="title"/>
          </p:nvPr>
        </p:nvSpPr>
        <p:spPr>
          <a:xfrm>
            <a:off x="609600" y="1036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en-US">
                <a:solidFill>
                  <a:srgbClr val="BF5700"/>
                </a:solidFill>
              </a:rPr>
              <a:t>Data Management Strategy</a:t>
            </a:r>
            <a:endParaRPr>
              <a:solidFill>
                <a:srgbClr val="BF5700"/>
              </a:solidFill>
            </a:endParaRPr>
          </a:p>
        </p:txBody>
      </p:sp>
      <p:cxnSp>
        <p:nvCxnSpPr>
          <p:cNvPr id="124" name="Google Shape;124;g29f45393e72_0_4"/>
          <p:cNvCxnSpPr/>
          <p:nvPr/>
        </p:nvCxnSpPr>
        <p:spPr>
          <a:xfrm>
            <a:off x="4224575" y="2263550"/>
            <a:ext cx="7500" cy="43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5" name="Google Shape;125;g29f45393e72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725" y="2827400"/>
            <a:ext cx="3852701" cy="32892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6" name="Google Shape;126;g29f45393e72_0_4"/>
          <p:cNvCxnSpPr/>
          <p:nvPr/>
        </p:nvCxnSpPr>
        <p:spPr>
          <a:xfrm>
            <a:off x="8310550" y="2263550"/>
            <a:ext cx="7500" cy="43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7" name="Google Shape;127;g29f45393e72_0_4"/>
          <p:cNvPicPr preferRelativeResize="0"/>
          <p:nvPr/>
        </p:nvPicPr>
        <p:blipFill rotWithShape="1">
          <a:blip r:embed="rId5">
            <a:alphaModFix/>
          </a:blip>
          <a:srcRect b="13232"/>
          <a:stretch/>
        </p:blipFill>
        <p:spPr>
          <a:xfrm>
            <a:off x="8462950" y="2829575"/>
            <a:ext cx="3515401" cy="32893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8" name="Google Shape;128;g29f45393e72_0_4"/>
          <p:cNvSpPr txBox="1"/>
          <p:nvPr/>
        </p:nvSpPr>
        <p:spPr>
          <a:xfrm>
            <a:off x="1412500" y="2225650"/>
            <a:ext cx="15762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7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 sz="2267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29f45393e72_0_4"/>
          <p:cNvSpPr txBox="1"/>
          <p:nvPr/>
        </p:nvSpPr>
        <p:spPr>
          <a:xfrm>
            <a:off x="5711800" y="2263550"/>
            <a:ext cx="15762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7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MongoDB</a:t>
            </a:r>
            <a:endParaRPr sz="2267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29f45393e72_0_4"/>
          <p:cNvSpPr txBox="1"/>
          <p:nvPr/>
        </p:nvSpPr>
        <p:spPr>
          <a:xfrm>
            <a:off x="9728938" y="2263550"/>
            <a:ext cx="15762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7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Tableau</a:t>
            </a:r>
            <a:endParaRPr sz="2267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"/>
          <p:cNvSpPr txBox="1">
            <a:spLocks noGrp="1"/>
          </p:cNvSpPr>
          <p:nvPr>
            <p:ph type="title"/>
          </p:nvPr>
        </p:nvSpPr>
        <p:spPr>
          <a:xfrm>
            <a:off x="178200" y="5941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en-US">
                <a:solidFill>
                  <a:srgbClr val="BF5700"/>
                </a:solidFill>
              </a:rPr>
              <a:t>Challenges</a:t>
            </a:r>
            <a:endParaRPr>
              <a:solidFill>
                <a:srgbClr val="BF5700"/>
              </a:solidFill>
            </a:endParaRPr>
          </a:p>
        </p:txBody>
      </p:sp>
      <p:graphicFrame>
        <p:nvGraphicFramePr>
          <p:cNvPr id="136" name="Google Shape;136;p9"/>
          <p:cNvGraphicFramePr/>
          <p:nvPr/>
        </p:nvGraphicFramePr>
        <p:xfrm>
          <a:off x="0" y="1629850"/>
          <a:ext cx="12192000" cy="5093690"/>
        </p:xfrm>
        <a:graphic>
          <a:graphicData uri="http://schemas.openxmlformats.org/drawingml/2006/table">
            <a:tbl>
              <a:tblPr>
                <a:noFill/>
                <a:tableStyleId>{324928EA-A641-4E2B-8886-82026DBEFE6A}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4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MongoDB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990574" lvl="1" indent="-434964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650"/>
                        <a:buChar char="–"/>
                      </a:pPr>
                      <a:r>
                        <a:rPr lang="en-US" sz="265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Connection error </a:t>
                      </a:r>
                      <a:endParaRPr sz="265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90574" lvl="1" indent="-434964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650"/>
                        <a:buFont typeface="Calibri"/>
                        <a:buChar char="–"/>
                      </a:pPr>
                      <a:r>
                        <a:rPr lang="en-US" sz="265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JSON File size restriction (16 mb)</a:t>
                      </a:r>
                      <a:endParaRPr sz="265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90574" lvl="1" indent="-434964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650"/>
                        <a:buChar char="–"/>
                      </a:pPr>
                      <a:r>
                        <a:rPr lang="en-US" sz="265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all columns imported to Tableau</a:t>
                      </a:r>
                      <a:endParaRPr sz="26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Atlas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990574" lvl="1" indent="-434964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650"/>
                        <a:buChar char="–"/>
                      </a:pPr>
                      <a:r>
                        <a:rPr lang="en-US" sz="265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Licensing issues (Single cluster free)</a:t>
                      </a:r>
                      <a:endParaRPr sz="265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90574" lvl="1" indent="-434964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650"/>
                        <a:buChar char="–"/>
                      </a:pPr>
                      <a:r>
                        <a:rPr lang="en-US" sz="265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Dashboarding not very seamless </a:t>
                      </a:r>
                      <a:endParaRPr sz="26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990574" lvl="1" indent="-434964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650"/>
                        <a:buChar char="–"/>
                      </a:pPr>
                      <a:r>
                        <a:rPr lang="en-US" sz="265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Missing values and Null</a:t>
                      </a:r>
                      <a:endParaRPr sz="265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990574" lvl="1" indent="-434964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650"/>
                        <a:buChar char="–"/>
                      </a:pPr>
                      <a:r>
                        <a:rPr lang="en-US" sz="265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Continent and location info</a:t>
                      </a:r>
                      <a:endParaRPr sz="26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 txBox="1">
            <a:spLocks noGrp="1"/>
          </p:cNvSpPr>
          <p:nvPr>
            <p:ph type="title"/>
          </p:nvPr>
        </p:nvSpPr>
        <p:spPr>
          <a:xfrm>
            <a:off x="609600" y="301658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en-US">
                <a:solidFill>
                  <a:srgbClr val="BF5700"/>
                </a:solidFill>
              </a:rPr>
              <a:t>                             Results/Demo</a:t>
            </a:r>
            <a:endParaRPr>
              <a:solidFill>
                <a:srgbClr val="BF57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9f2fa2e15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609600"/>
            <a:ext cx="11430001" cy="609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29f2fa2e15a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685800"/>
            <a:ext cx="11237975" cy="609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29f2fa2e15a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609600"/>
            <a:ext cx="11329418" cy="609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609600" y="1036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en-US">
                <a:solidFill>
                  <a:srgbClr val="BF5700"/>
                </a:solidFill>
              </a:rPr>
              <a:t>Future Steps</a:t>
            </a:r>
            <a:endParaRPr>
              <a:solidFill>
                <a:srgbClr val="BF5700"/>
              </a:solidFill>
            </a:endParaRPr>
          </a:p>
        </p:txBody>
      </p:sp>
      <p:sp>
        <p:nvSpPr>
          <p:cNvPr id="165" name="Google Shape;165;p12"/>
          <p:cNvSpPr txBox="1">
            <a:spLocks noGrp="1"/>
          </p:cNvSpPr>
          <p:nvPr>
            <p:ph type="body" idx="1"/>
          </p:nvPr>
        </p:nvSpPr>
        <p:spPr>
          <a:xfrm>
            <a:off x="609600" y="2362200"/>
            <a:ext cx="10972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88" lvl="0" indent="-39635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27"/>
              <a:buChar char="•"/>
            </a:pPr>
            <a:r>
              <a:rPr lang="en-US" sz="2926" b="1"/>
              <a:t>Real-time Data</a:t>
            </a:r>
            <a:r>
              <a:rPr lang="en-US" sz="2926"/>
              <a:t>: Check on data in future</a:t>
            </a:r>
            <a:br>
              <a:rPr lang="en-US" sz="2926"/>
            </a:br>
            <a:endParaRPr sz="2926"/>
          </a:p>
          <a:p>
            <a:pPr marL="457188" lvl="0" indent="-396352" algn="l" rtl="0">
              <a:lnSpc>
                <a:spcPct val="80000"/>
              </a:lnSpc>
              <a:spcBef>
                <a:spcPts val="777"/>
              </a:spcBef>
              <a:spcAft>
                <a:spcPts val="0"/>
              </a:spcAft>
              <a:buSzPts val="2927"/>
              <a:buChar char="•"/>
            </a:pPr>
            <a:r>
              <a:rPr lang="en-US" sz="2926" b="1"/>
              <a:t>Granularity</a:t>
            </a:r>
            <a:r>
              <a:rPr lang="en-US" sz="2926"/>
              <a:t>: Go more specific for more insights </a:t>
            </a:r>
            <a:br>
              <a:rPr lang="en-US" sz="2926"/>
            </a:br>
            <a:r>
              <a:rPr lang="en-US" sz="2926"/>
              <a:t>(i.e. cities, demographics)</a:t>
            </a:r>
            <a:br>
              <a:rPr lang="en-US" sz="2926"/>
            </a:br>
            <a:endParaRPr sz="2926"/>
          </a:p>
          <a:p>
            <a:pPr marL="457188" lvl="0" indent="-396352" algn="l" rtl="0">
              <a:lnSpc>
                <a:spcPct val="80000"/>
              </a:lnSpc>
              <a:spcBef>
                <a:spcPts val="777"/>
              </a:spcBef>
              <a:spcAft>
                <a:spcPts val="0"/>
              </a:spcAft>
              <a:buSzPts val="2927"/>
              <a:buChar char="•"/>
            </a:pPr>
            <a:r>
              <a:rPr lang="en-US" sz="2926" b="1"/>
              <a:t>Predictions</a:t>
            </a:r>
            <a:r>
              <a:rPr lang="en-US" sz="2926"/>
              <a:t>: Forecast trends</a:t>
            </a:r>
            <a:br>
              <a:rPr lang="en-US" sz="2926"/>
            </a:br>
            <a:endParaRPr sz="2926"/>
          </a:p>
          <a:p>
            <a:pPr marL="457188" lvl="0" indent="-396352" algn="l" rtl="0">
              <a:lnSpc>
                <a:spcPct val="80000"/>
              </a:lnSpc>
              <a:spcBef>
                <a:spcPts val="777"/>
              </a:spcBef>
              <a:spcAft>
                <a:spcPts val="0"/>
              </a:spcAft>
              <a:buSzPts val="2927"/>
              <a:buChar char="•"/>
            </a:pPr>
            <a:r>
              <a:rPr lang="en-US" sz="2926" b="1"/>
              <a:t>Data Quality</a:t>
            </a:r>
            <a:r>
              <a:rPr lang="en-US" sz="2926"/>
              <a:t>: Get more comprehensive updated data</a:t>
            </a:r>
            <a:endParaRPr sz="2926"/>
          </a:p>
        </p:txBody>
      </p:sp>
      <p:pic>
        <p:nvPicPr>
          <p:cNvPr id="166" name="Google Shape;16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7275" y="2853375"/>
            <a:ext cx="1241125" cy="151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900" y="4020200"/>
            <a:ext cx="1463626" cy="109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4451" y="217962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00615" y="5117921"/>
            <a:ext cx="1241125" cy="710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"/>
          <p:cNvSpPr txBox="1">
            <a:spLocks noGrp="1"/>
          </p:cNvSpPr>
          <p:nvPr>
            <p:ph type="title"/>
          </p:nvPr>
        </p:nvSpPr>
        <p:spPr>
          <a:xfrm>
            <a:off x="609600" y="1036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en-US">
                <a:solidFill>
                  <a:srgbClr val="BF5700"/>
                </a:solidFill>
              </a:rPr>
              <a:t>                                 Conclusion</a:t>
            </a:r>
            <a:endParaRPr>
              <a:solidFill>
                <a:srgbClr val="BF5700"/>
              </a:solidFill>
            </a:endParaRPr>
          </a:p>
        </p:txBody>
      </p:sp>
      <p:sp>
        <p:nvSpPr>
          <p:cNvPr id="175" name="Google Shape;175;p13"/>
          <p:cNvSpPr txBox="1">
            <a:spLocks noGrp="1"/>
          </p:cNvSpPr>
          <p:nvPr>
            <p:ph type="body" idx="1"/>
          </p:nvPr>
        </p:nvSpPr>
        <p:spPr>
          <a:xfrm>
            <a:off x="609600" y="1873771"/>
            <a:ext cx="10972800" cy="437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/>
              <a:t>Data Analysis:</a:t>
            </a:r>
            <a:endParaRPr sz="3300" b="1" dirty="0"/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/>
              <a:t>Historical Perspective:</a:t>
            </a:r>
            <a:r>
              <a:rPr lang="en-US" sz="3300" dirty="0"/>
              <a:t> Comprehend the historical evolution of COVID scenario</a:t>
            </a:r>
          </a:p>
          <a:p>
            <a:pPr marL="0" indent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300" b="1" dirty="0"/>
              <a:t>Dataset:</a:t>
            </a:r>
            <a:r>
              <a:rPr lang="en-US" sz="3300" dirty="0"/>
              <a:t> Tried using JSON Dataset (</a:t>
            </a:r>
            <a:r>
              <a:rPr lang="en-US" sz="3300" dirty="0" err="1"/>
              <a:t>GridFS</a:t>
            </a:r>
            <a:r>
              <a:rPr lang="en-US" sz="3300" dirty="0"/>
              <a:t> issue)</a:t>
            </a:r>
          </a:p>
          <a:p>
            <a:pPr marL="0" indent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300" b="1" dirty="0"/>
              <a:t>Granular Insights: </a:t>
            </a:r>
            <a:r>
              <a:rPr lang="en-US" sz="3300" dirty="0"/>
              <a:t>Filtering data by continent, country, date, and age group for detailed  understanding</a:t>
            </a:r>
          </a:p>
          <a:p>
            <a:pPr marL="0" indent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300" b="1" dirty="0"/>
              <a:t>Informed Decision-Making:</a:t>
            </a:r>
            <a:r>
              <a:rPr lang="en-US" sz="3300" dirty="0"/>
              <a:t> Derived key insights to effectively address the dynamic nature of the COVID </a:t>
            </a: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3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63" b="1" dirty="0"/>
              <a:t>Key Takeaways:</a:t>
            </a:r>
            <a:endParaRPr lang="en-US" sz="3300" dirty="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/>
              <a:t>Project Scope: </a:t>
            </a:r>
            <a:r>
              <a:rPr lang="en-US" sz="3300" dirty="0"/>
              <a:t>Navigated the database ecosystem, starting with data retrieval from the COVID website</a:t>
            </a: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/>
              <a:t>Data Processing:</a:t>
            </a:r>
            <a:r>
              <a:rPr lang="en-US" sz="3300" dirty="0"/>
              <a:t> Pre-processed the acquired dataset to enhance its quality and relevance</a:t>
            </a: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/>
              <a:t>Storage Optimization:</a:t>
            </a:r>
            <a:r>
              <a:rPr lang="en-US" sz="3300" dirty="0"/>
              <a:t> Efficiently stored in a NoSQL database, ensuring quick and seamless extraction</a:t>
            </a: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/>
              <a:t>Visualization and Insights:</a:t>
            </a:r>
            <a:r>
              <a:rPr lang="en-US" sz="3300" dirty="0"/>
              <a:t> Leveraging Tableau, we extracted meaningful insights from the data</a:t>
            </a: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/>
              <a:t>Seamless Execution:</a:t>
            </a:r>
            <a:r>
              <a:rPr lang="en-US" sz="3300" dirty="0"/>
              <a:t> Entire project executed end-to-end, learning database management and analysis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f2fa2e15a_0_31"/>
          <p:cNvSpPr txBox="1">
            <a:spLocks noGrp="1"/>
          </p:cNvSpPr>
          <p:nvPr>
            <p:ph type="title"/>
          </p:nvPr>
        </p:nvSpPr>
        <p:spPr>
          <a:xfrm>
            <a:off x="609600" y="1036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en-US">
                <a:solidFill>
                  <a:srgbClr val="BF5700"/>
                </a:solidFill>
              </a:rPr>
              <a:t>Acknowledgements</a:t>
            </a:r>
            <a:endParaRPr>
              <a:solidFill>
                <a:srgbClr val="BF5700"/>
              </a:solidFill>
            </a:endParaRPr>
          </a:p>
        </p:txBody>
      </p:sp>
      <p:sp>
        <p:nvSpPr>
          <p:cNvPr id="181" name="Google Shape;181;g29f2fa2e15a_0_31"/>
          <p:cNvSpPr txBox="1">
            <a:spLocks noGrp="1"/>
          </p:cNvSpPr>
          <p:nvPr>
            <p:ph type="body" idx="1"/>
          </p:nvPr>
        </p:nvSpPr>
        <p:spPr>
          <a:xfrm>
            <a:off x="664900" y="2329025"/>
            <a:ext cx="10972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188" lvl="0" indent="-501638" algn="l" rtl="0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 b="1"/>
              <a:t>Dataset: </a:t>
            </a:r>
            <a:r>
              <a:rPr lang="en-US" sz="2500" u="sng">
                <a:solidFill>
                  <a:schemeClr val="hlink"/>
                </a:solidFill>
                <a:hlinkClick r:id="rId3"/>
              </a:rPr>
              <a:t>https://ourworldindata.org/covid-deaths</a:t>
            </a:r>
            <a:endParaRPr sz="2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/>
          </a:p>
          <a:p>
            <a:pPr marL="457188" lvl="0" indent="-501638" algn="l" rtl="0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 b="1"/>
              <a:t>Dashboard:</a:t>
            </a:r>
            <a:r>
              <a:rPr lang="en-US" sz="2500"/>
              <a:t> </a:t>
            </a:r>
            <a:r>
              <a:rPr lang="en-US" sz="2500" u="sng">
                <a:solidFill>
                  <a:schemeClr val="hlink"/>
                </a:solidFill>
                <a:hlinkClick r:id="rId4"/>
              </a:rPr>
              <a:t>Referenced the Austin Covid Dashboard</a:t>
            </a:r>
            <a:endParaRPr sz="2500"/>
          </a:p>
          <a:p>
            <a:pPr marL="457188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457188" lvl="0" indent="-501638" algn="l" rtl="0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 b="1"/>
              <a:t>Snowflake Assignment</a:t>
            </a:r>
            <a:r>
              <a:rPr lang="en-US" sz="2500"/>
              <a:t> : Exposure to Semi Structured Data Warehousing</a:t>
            </a:r>
            <a:br>
              <a:rPr lang="en-US" sz="2500"/>
            </a:br>
            <a:endParaRPr sz="2500"/>
          </a:p>
          <a:p>
            <a:pPr marL="457188" lvl="0" indent="-501638" algn="l" rtl="0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Our team for being so cooperative</a:t>
            </a:r>
            <a:br>
              <a:rPr lang="en-US" sz="2500"/>
            </a:br>
            <a:endParaRPr sz="2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1">
                <a:solidFill>
                  <a:srgbClr val="B45F06"/>
                </a:solidFill>
              </a:rPr>
              <a:t>Professor Joshi for being such a great professor :)</a:t>
            </a:r>
            <a:endParaRPr sz="2500" b="1" i="1">
              <a:solidFill>
                <a:srgbClr val="B45F06"/>
              </a:solidFill>
            </a:endParaRPr>
          </a:p>
          <a:p>
            <a:pPr marL="0" lvl="0" indent="0" algn="l" rtl="0">
              <a:spcBef>
                <a:spcPts val="840"/>
              </a:spcBef>
              <a:spcAft>
                <a:spcPts val="0"/>
              </a:spcAft>
              <a:buNone/>
            </a:pP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9525"/>
            <a:ext cx="12511325" cy="6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"/>
          <p:cNvSpPr txBox="1">
            <a:spLocks noGrp="1"/>
          </p:cNvSpPr>
          <p:nvPr>
            <p:ph type="subTitle" idx="1"/>
          </p:nvPr>
        </p:nvSpPr>
        <p:spPr>
          <a:xfrm>
            <a:off x="2954908" y="5763345"/>
            <a:ext cx="7570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98429"/>
              <a:buNone/>
            </a:pPr>
            <a:r>
              <a:rPr lang="en-US" b="1" dirty="0">
                <a:solidFill>
                  <a:schemeClr val="dk1"/>
                </a:solidFill>
              </a:rPr>
              <a:t>Group #2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525"/>
              </a:spcBef>
              <a:spcAft>
                <a:spcPts val="0"/>
              </a:spcAft>
              <a:buClr>
                <a:srgbClr val="888888"/>
              </a:buClr>
              <a:buSzPct val="98429"/>
              <a:buNone/>
            </a:pPr>
            <a:r>
              <a:rPr lang="en-US" b="1" dirty="0">
                <a:solidFill>
                  <a:schemeClr val="dk1"/>
                </a:solidFill>
              </a:rPr>
              <a:t>David Gong, Vaishnavi Ganesh, Yash Jain, Sanyam Jain, Vaibhav Nagar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525"/>
              </a:spcBef>
              <a:spcAft>
                <a:spcPts val="0"/>
              </a:spcAft>
              <a:buClr>
                <a:srgbClr val="888888"/>
              </a:buClr>
              <a:buSzPct val="98429"/>
              <a:buNone/>
            </a:pPr>
            <a:r>
              <a:rPr lang="en-US" b="1" dirty="0">
                <a:solidFill>
                  <a:schemeClr val="dk1"/>
                </a:solidFill>
              </a:rPr>
              <a:t>Date: 11/27</a:t>
            </a: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g29f2fa2e15a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9525"/>
            <a:ext cx="12511325" cy="6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29f2fa2e15a_0_38"/>
          <p:cNvSpPr txBox="1">
            <a:spLocks noGrp="1"/>
          </p:cNvSpPr>
          <p:nvPr>
            <p:ph type="ctrTitle"/>
          </p:nvPr>
        </p:nvSpPr>
        <p:spPr>
          <a:xfrm>
            <a:off x="4487200" y="1975576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Covid Dataset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" name="Google Shape;68;g29f2fa2e15a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675" y="859575"/>
            <a:ext cx="2868702" cy="16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>
            <a:spLocks noGrp="1"/>
          </p:cNvSpPr>
          <p:nvPr>
            <p:ph type="title"/>
          </p:nvPr>
        </p:nvSpPr>
        <p:spPr>
          <a:xfrm>
            <a:off x="609600" y="1036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en-US">
                <a:solidFill>
                  <a:srgbClr val="BF5700"/>
                </a:solidFill>
              </a:rPr>
              <a:t>Agenda</a:t>
            </a:r>
            <a:endParaRPr>
              <a:solidFill>
                <a:srgbClr val="BF5700"/>
              </a:solidFill>
            </a:endParaRPr>
          </a:p>
        </p:txBody>
      </p:sp>
      <p:sp>
        <p:nvSpPr>
          <p:cNvPr id="74" name="Google Shape;74;p3"/>
          <p:cNvSpPr txBox="1">
            <a:spLocks noGrp="1"/>
          </p:cNvSpPr>
          <p:nvPr>
            <p:ph type="body" idx="1"/>
          </p:nvPr>
        </p:nvSpPr>
        <p:spPr>
          <a:xfrm>
            <a:off x="304800" y="2057400"/>
            <a:ext cx="10972800" cy="43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89" lvl="0" indent="-456554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Char char="•"/>
            </a:pPr>
            <a:r>
              <a:rPr lang="en-US" sz="2300"/>
              <a:t>Introduction</a:t>
            </a:r>
            <a:endParaRPr sz="2300"/>
          </a:p>
          <a:p>
            <a:pPr marL="457189" lvl="0" indent="-456554" algn="l" rtl="0">
              <a:spcBef>
                <a:spcPts val="462"/>
              </a:spcBef>
              <a:spcAft>
                <a:spcPts val="0"/>
              </a:spcAft>
              <a:buClr>
                <a:srgbClr val="3F3F3F"/>
              </a:buClr>
              <a:buSzPts val="2300"/>
              <a:buChar char="•"/>
            </a:pPr>
            <a:r>
              <a:rPr lang="en-US" sz="2300"/>
              <a:t>Project Overview</a:t>
            </a:r>
            <a:endParaRPr sz="2300"/>
          </a:p>
          <a:p>
            <a:pPr marL="457188" lvl="0" indent="-456553" algn="l" rtl="0">
              <a:spcBef>
                <a:spcPts val="462"/>
              </a:spcBef>
              <a:spcAft>
                <a:spcPts val="0"/>
              </a:spcAft>
              <a:buClr>
                <a:srgbClr val="3F3F3F"/>
              </a:buClr>
              <a:buSzPts val="2300"/>
              <a:buChar char="•"/>
            </a:pPr>
            <a:r>
              <a:rPr lang="en-US" sz="2300"/>
              <a:t>Information Resources</a:t>
            </a:r>
            <a:endParaRPr sz="2300"/>
          </a:p>
          <a:p>
            <a:pPr marL="457188" lvl="0" indent="-488938" algn="l" rtl="0">
              <a:spcBef>
                <a:spcPts val="462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Tools and Technology in use</a:t>
            </a:r>
            <a:endParaRPr sz="2300"/>
          </a:p>
          <a:p>
            <a:pPr marL="457188" lvl="0" indent="-456553" algn="l" rtl="0">
              <a:spcBef>
                <a:spcPts val="462"/>
              </a:spcBef>
              <a:spcAft>
                <a:spcPts val="0"/>
              </a:spcAft>
              <a:buClr>
                <a:srgbClr val="3F3F3F"/>
              </a:buClr>
              <a:buSzPts val="2300"/>
              <a:buChar char="•"/>
            </a:pPr>
            <a:r>
              <a:rPr lang="en-US" sz="2300"/>
              <a:t>Data Management Strategy</a:t>
            </a:r>
            <a:endParaRPr sz="2300"/>
          </a:p>
          <a:p>
            <a:pPr marL="457188" lvl="0" indent="-456553" algn="l" rtl="0">
              <a:spcBef>
                <a:spcPts val="462"/>
              </a:spcBef>
              <a:spcAft>
                <a:spcPts val="0"/>
              </a:spcAft>
              <a:buClr>
                <a:srgbClr val="3F3F3F"/>
              </a:buClr>
              <a:buSzPts val="2300"/>
              <a:buChar char="•"/>
            </a:pPr>
            <a:r>
              <a:rPr lang="en-US" sz="2300"/>
              <a:t>Challenges</a:t>
            </a:r>
            <a:endParaRPr sz="2300"/>
          </a:p>
          <a:p>
            <a:pPr marL="457189" lvl="0" indent="-456554" algn="l" rtl="0">
              <a:spcBef>
                <a:spcPts val="462"/>
              </a:spcBef>
              <a:spcAft>
                <a:spcPts val="0"/>
              </a:spcAft>
              <a:buClr>
                <a:srgbClr val="3F3F3F"/>
              </a:buClr>
              <a:buSzPts val="2300"/>
              <a:buChar char="•"/>
            </a:pPr>
            <a:r>
              <a:rPr lang="en-US" sz="2300"/>
              <a:t>Results/Demo</a:t>
            </a:r>
            <a:endParaRPr sz="2300"/>
          </a:p>
          <a:p>
            <a:pPr marL="457189" lvl="0" indent="-456554" algn="l" rtl="0">
              <a:spcBef>
                <a:spcPts val="462"/>
              </a:spcBef>
              <a:spcAft>
                <a:spcPts val="0"/>
              </a:spcAft>
              <a:buClr>
                <a:srgbClr val="3F3F3F"/>
              </a:buClr>
              <a:buSzPts val="2300"/>
              <a:buChar char="•"/>
            </a:pPr>
            <a:r>
              <a:rPr lang="en-US" sz="2300"/>
              <a:t>Ongoing and future steps</a:t>
            </a:r>
            <a:endParaRPr sz="2300"/>
          </a:p>
          <a:p>
            <a:pPr marL="457189" lvl="0" indent="-456554" algn="l" rtl="0">
              <a:spcBef>
                <a:spcPts val="462"/>
              </a:spcBef>
              <a:spcAft>
                <a:spcPts val="0"/>
              </a:spcAft>
              <a:buClr>
                <a:srgbClr val="3F3F3F"/>
              </a:buClr>
              <a:buSzPts val="2300"/>
              <a:buChar char="•"/>
            </a:pPr>
            <a:r>
              <a:rPr lang="en-US" sz="2300"/>
              <a:t>Conclusion</a:t>
            </a:r>
            <a:endParaRPr sz="2300"/>
          </a:p>
          <a:p>
            <a:pPr marL="457189" lvl="0" indent="-456554" algn="l" rtl="0">
              <a:spcBef>
                <a:spcPts val="462"/>
              </a:spcBef>
              <a:spcAft>
                <a:spcPts val="0"/>
              </a:spcAft>
              <a:buClr>
                <a:srgbClr val="3F3F3F"/>
              </a:buClr>
              <a:buSzPts val="2300"/>
              <a:buChar char="•"/>
            </a:pPr>
            <a:r>
              <a:rPr lang="en-US" sz="2300"/>
              <a:t>Acknowledgement</a:t>
            </a:r>
            <a:endParaRPr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609600" y="1036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en-US">
                <a:solidFill>
                  <a:srgbClr val="BF5700"/>
                </a:solidFill>
              </a:rPr>
              <a:t>Introduction</a:t>
            </a:r>
            <a:endParaRPr>
              <a:solidFill>
                <a:srgbClr val="BF5700"/>
              </a:solidFill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609600" y="2362200"/>
            <a:ext cx="10972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47" b="1"/>
              <a:t>About</a:t>
            </a:r>
            <a:endParaRPr sz="5547" b="1"/>
          </a:p>
          <a:p>
            <a:pPr marL="457188" lvl="0" indent="-377178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98429"/>
              <a:buChar char="•"/>
            </a:pPr>
            <a:r>
              <a:rPr lang="en-US"/>
              <a:t>Visualizing COVID-19 spread and treatment from 2020-2023</a:t>
            </a:r>
            <a:endParaRPr/>
          </a:p>
          <a:p>
            <a:pPr marL="457188" lvl="0" indent="-377178" algn="l" rtl="0">
              <a:spcBef>
                <a:spcPts val="840"/>
              </a:spcBef>
              <a:spcAft>
                <a:spcPts val="0"/>
              </a:spcAft>
              <a:buClr>
                <a:srgbClr val="3F3F3F"/>
              </a:buClr>
              <a:buSzPct val="98429"/>
              <a:buChar char="•"/>
            </a:pPr>
            <a:r>
              <a:rPr lang="en-US"/>
              <a:t>Relevance : Covid was a huge event impacting the entire world</a:t>
            </a:r>
            <a:endParaRPr/>
          </a:p>
          <a:p>
            <a:pPr marL="457188" lvl="0" indent="0" algn="l" rtl="0">
              <a:spcBef>
                <a:spcPts val="84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40"/>
              </a:spcBef>
              <a:spcAft>
                <a:spcPts val="0"/>
              </a:spcAft>
              <a:buNone/>
            </a:pPr>
            <a:r>
              <a:rPr lang="en-US" sz="5547" b="1"/>
              <a:t>Goal</a:t>
            </a:r>
            <a:endParaRPr sz="5547" b="1"/>
          </a:p>
          <a:p>
            <a:pPr marL="457188" lvl="0" indent="-377178" algn="l" rtl="0">
              <a:spcBef>
                <a:spcPts val="840"/>
              </a:spcBef>
              <a:spcAft>
                <a:spcPts val="0"/>
              </a:spcAft>
              <a:buClr>
                <a:srgbClr val="3F3F3F"/>
              </a:buClr>
              <a:buSzPct val="98429"/>
              <a:buChar char="•"/>
            </a:pPr>
            <a:r>
              <a:rPr lang="en-US"/>
              <a:t>Provide insights into the spread of the pandemic</a:t>
            </a:r>
            <a:endParaRPr/>
          </a:p>
          <a:p>
            <a:pPr marL="457188" lvl="0" indent="-377178" algn="l" rtl="0">
              <a:spcBef>
                <a:spcPts val="840"/>
              </a:spcBef>
              <a:spcAft>
                <a:spcPts val="0"/>
              </a:spcAft>
              <a:buClr>
                <a:srgbClr val="3F3F3F"/>
              </a:buClr>
              <a:buSzPct val="98429"/>
              <a:buChar char="•"/>
            </a:pPr>
            <a:r>
              <a:rPr lang="en-US"/>
              <a:t>Explore various data management tools and techniques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title"/>
          </p:nvPr>
        </p:nvSpPr>
        <p:spPr>
          <a:xfrm>
            <a:off x="609600" y="1036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en-US">
                <a:solidFill>
                  <a:srgbClr val="BF5700"/>
                </a:solidFill>
              </a:rPr>
              <a:t>Project Overview</a:t>
            </a:r>
            <a:endParaRPr>
              <a:solidFill>
                <a:srgbClr val="BF5700"/>
              </a:solidFill>
            </a:endParaRPr>
          </a:p>
        </p:txBody>
      </p:sp>
      <p:sp>
        <p:nvSpPr>
          <p:cNvPr id="86" name="Google Shape;86;p5"/>
          <p:cNvSpPr/>
          <p:nvPr/>
        </p:nvSpPr>
        <p:spPr>
          <a:xfrm>
            <a:off x="2677175" y="2322900"/>
            <a:ext cx="6789900" cy="825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5"/>
          <p:cNvSpPr/>
          <p:nvPr/>
        </p:nvSpPr>
        <p:spPr>
          <a:xfrm>
            <a:off x="2677175" y="3657450"/>
            <a:ext cx="6789900" cy="825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5"/>
          <p:cNvSpPr/>
          <p:nvPr/>
        </p:nvSpPr>
        <p:spPr>
          <a:xfrm>
            <a:off x="2701050" y="4938950"/>
            <a:ext cx="6789900" cy="825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"/>
          <p:cNvSpPr txBox="1">
            <a:spLocks noGrp="1"/>
          </p:cNvSpPr>
          <p:nvPr>
            <p:ph type="body" idx="1"/>
          </p:nvPr>
        </p:nvSpPr>
        <p:spPr>
          <a:xfrm>
            <a:off x="609600" y="2362200"/>
            <a:ext cx="10972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/>
              <a:t>Focus:</a:t>
            </a:r>
            <a:r>
              <a:rPr lang="en-US" sz="2667"/>
              <a:t>  </a:t>
            </a:r>
            <a:endParaRPr sz="2667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/>
              <a:t>Visualizing the global spread of COVID-19</a:t>
            </a:r>
            <a:endParaRPr sz="2667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67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67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/>
              <a:t>Parameters:</a:t>
            </a:r>
            <a:endParaRPr sz="2667" b="1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/>
              <a:t>Infection rates, Location, and Mortality</a:t>
            </a:r>
            <a:endParaRPr sz="2667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667"/>
            </a:br>
            <a:endParaRPr sz="2667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/>
              <a:t>Visualisation:</a:t>
            </a:r>
            <a:endParaRPr sz="2667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/>
              <a:t>Trends, hotspots, and Measures</a:t>
            </a:r>
            <a:endParaRPr sz="2667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609600" y="1036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en-US">
                <a:solidFill>
                  <a:srgbClr val="BF5700"/>
                </a:solidFill>
              </a:rPr>
              <a:t>Information Sources</a:t>
            </a:r>
            <a:endParaRPr>
              <a:solidFill>
                <a:srgbClr val="BF5700"/>
              </a:solidFill>
            </a:endParaRPr>
          </a:p>
        </p:txBody>
      </p:sp>
      <p:sp>
        <p:nvSpPr>
          <p:cNvPr id="95" name="Google Shape;95;p6"/>
          <p:cNvSpPr txBox="1">
            <a:spLocks noGrp="1"/>
          </p:cNvSpPr>
          <p:nvPr>
            <p:ph type="body" idx="1"/>
          </p:nvPr>
        </p:nvSpPr>
        <p:spPr>
          <a:xfrm>
            <a:off x="609600" y="2061075"/>
            <a:ext cx="10972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457188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188" lvl="0" indent="-357176" algn="l" rtl="0">
              <a:spcBef>
                <a:spcPts val="840"/>
              </a:spcBef>
              <a:spcAft>
                <a:spcPts val="0"/>
              </a:spcAft>
              <a:buClr>
                <a:srgbClr val="3F3F3F"/>
              </a:buClr>
              <a:buSzPct val="98429"/>
              <a:buChar char="•"/>
            </a:pPr>
            <a:r>
              <a:rPr lang="en-US" b="1"/>
              <a:t>Data dimensions:</a:t>
            </a:r>
            <a:r>
              <a:rPr lang="en-US"/>
              <a:t> Continents, countries, dates (2020-2023)</a:t>
            </a:r>
            <a:br>
              <a:rPr lang="en-US"/>
            </a:br>
            <a:endParaRPr/>
          </a:p>
          <a:p>
            <a:pPr marL="457188" lvl="0" indent="-357176" algn="l" rtl="0">
              <a:spcBef>
                <a:spcPts val="840"/>
              </a:spcBef>
              <a:spcAft>
                <a:spcPts val="0"/>
              </a:spcAft>
              <a:buSzPct val="98429"/>
              <a:buChar char="•"/>
            </a:pPr>
            <a:r>
              <a:rPr lang="en-US" b="1"/>
              <a:t>Measures:</a:t>
            </a:r>
            <a:r>
              <a:rPr lang="en-US"/>
              <a:t> New cases, total cases, new deaths, total deaths, vaccinations, boosters, etc</a:t>
            </a:r>
            <a:br>
              <a:rPr lang="en-US"/>
            </a:br>
            <a:endParaRPr/>
          </a:p>
          <a:p>
            <a:pPr marL="457188" lvl="0" indent="-357176" algn="l" rtl="0">
              <a:spcBef>
                <a:spcPts val="840"/>
              </a:spcBef>
              <a:spcAft>
                <a:spcPts val="0"/>
              </a:spcAft>
              <a:buSzPct val="98429"/>
              <a:buChar char="•"/>
            </a:pPr>
            <a:r>
              <a:rPr lang="en-US" b="1"/>
              <a:t>Huge dataset</a:t>
            </a:r>
            <a:r>
              <a:rPr lang="en-US"/>
              <a:t> - over 350k rows and 67 columns</a:t>
            </a:r>
            <a:br>
              <a:rPr lang="en-US"/>
            </a:br>
            <a:endParaRPr/>
          </a:p>
          <a:p>
            <a:pPr marL="457188" lvl="0" indent="-357176" algn="l" rtl="0">
              <a:spcBef>
                <a:spcPts val="840"/>
              </a:spcBef>
              <a:spcAft>
                <a:spcPts val="0"/>
              </a:spcAft>
              <a:buClr>
                <a:srgbClr val="3F3F3F"/>
              </a:buClr>
              <a:buSzPct val="98429"/>
              <a:buChar char="•"/>
            </a:pPr>
            <a:r>
              <a:rPr lang="en-US" b="1"/>
              <a:t>EDA(Python)</a:t>
            </a:r>
            <a:r>
              <a:rPr lang="en-US"/>
              <a:t>: Missing Values, Fill null Values (Continent), Zeroes, Categorical data, Remove unknown locations</a:t>
            </a:r>
            <a:endParaRPr/>
          </a:p>
        </p:txBody>
      </p:sp>
      <p:pic>
        <p:nvPicPr>
          <p:cNvPr id="96" name="Google Shape;9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9974" y="1118649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>
            <a:spLocks noGrp="1"/>
          </p:cNvSpPr>
          <p:nvPr>
            <p:ph type="title"/>
          </p:nvPr>
        </p:nvSpPr>
        <p:spPr>
          <a:xfrm>
            <a:off x="609600" y="1036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en-US">
                <a:solidFill>
                  <a:srgbClr val="BF5700"/>
                </a:solidFill>
              </a:rPr>
              <a:t>Tools and Technologies</a:t>
            </a:r>
            <a:endParaRPr>
              <a:solidFill>
                <a:srgbClr val="BF5700"/>
              </a:solidFill>
            </a:endParaRPr>
          </a:p>
        </p:txBody>
      </p:sp>
      <p:pic>
        <p:nvPicPr>
          <p:cNvPr id="102" name="Google Shape;10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73" y="3017454"/>
            <a:ext cx="3088551" cy="823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3" name="Google Shape;103;p10"/>
          <p:cNvGraphicFramePr/>
          <p:nvPr/>
        </p:nvGraphicFramePr>
        <p:xfrm>
          <a:off x="830863" y="2458300"/>
          <a:ext cx="10729425" cy="3320550"/>
        </p:xfrm>
        <a:graphic>
          <a:graphicData uri="http://schemas.openxmlformats.org/drawingml/2006/table">
            <a:tbl>
              <a:tblPr>
                <a:noFill/>
                <a:tableStyleId>{324928EA-A641-4E2B-8886-82026DBEFE6A}</a:tableStyleId>
              </a:tblPr>
              <a:tblGrid>
                <a:gridCol w="35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6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0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storage and NoSQL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 for data exploration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Tableau for data visualization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4" name="Google Shape;10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687" y="2695825"/>
            <a:ext cx="1251777" cy="137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0"/>
          <p:cNvPicPr preferRelativeResize="0"/>
          <p:nvPr/>
        </p:nvPicPr>
        <p:blipFill rotWithShape="1">
          <a:blip r:embed="rId5">
            <a:alphaModFix/>
          </a:blip>
          <a:srcRect l="20563" t="27043" r="17143" b="25726"/>
          <a:stretch/>
        </p:blipFill>
        <p:spPr>
          <a:xfrm>
            <a:off x="1495050" y="2858450"/>
            <a:ext cx="2167767" cy="8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f315b7e0c_1_6"/>
          <p:cNvSpPr txBox="1">
            <a:spLocks noGrp="1"/>
          </p:cNvSpPr>
          <p:nvPr>
            <p:ph type="title"/>
          </p:nvPr>
        </p:nvSpPr>
        <p:spPr>
          <a:xfrm>
            <a:off x="609600" y="1036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en-US">
                <a:solidFill>
                  <a:srgbClr val="BF5700"/>
                </a:solidFill>
              </a:rPr>
              <a:t>Data Management Strategy</a:t>
            </a:r>
            <a:endParaRPr>
              <a:solidFill>
                <a:srgbClr val="BF5700"/>
              </a:solidFill>
            </a:endParaRPr>
          </a:p>
        </p:txBody>
      </p:sp>
      <p:sp>
        <p:nvSpPr>
          <p:cNvPr id="111" name="Google Shape;111;g29f315b7e0c_1_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2" name="Google Shape;112;g29f315b7e0c_1_6"/>
          <p:cNvSpPr txBox="1"/>
          <p:nvPr/>
        </p:nvSpPr>
        <p:spPr>
          <a:xfrm>
            <a:off x="860875" y="2667650"/>
            <a:ext cx="2694300" cy="2743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(Cleaning)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Cleaned the covid dataset using python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Removed Nulls, fixed granularity and data quality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g29f315b7e0c_1_6"/>
          <p:cNvCxnSpPr/>
          <p:nvPr/>
        </p:nvCxnSpPr>
        <p:spPr>
          <a:xfrm>
            <a:off x="3606875" y="3980825"/>
            <a:ext cx="108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14;g29f315b7e0c_1_6"/>
          <p:cNvCxnSpPr/>
          <p:nvPr/>
        </p:nvCxnSpPr>
        <p:spPr>
          <a:xfrm rot="10800000" flipH="1">
            <a:off x="7475213" y="3976025"/>
            <a:ext cx="10200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Google Shape;115;g29f315b7e0c_1_6"/>
          <p:cNvSpPr txBox="1"/>
          <p:nvPr/>
        </p:nvSpPr>
        <p:spPr>
          <a:xfrm>
            <a:off x="4720625" y="2667650"/>
            <a:ext cx="2697600" cy="2743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MongoDB</a:t>
            </a:r>
            <a:endParaRPr sz="2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(DataBase)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Fed the data to MongoDB to create our database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Created a connection to Tableau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29f315b7e0c_1_6"/>
          <p:cNvSpPr txBox="1"/>
          <p:nvPr/>
        </p:nvSpPr>
        <p:spPr>
          <a:xfrm>
            <a:off x="8552200" y="2667650"/>
            <a:ext cx="2697600" cy="2743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Tableau</a:t>
            </a:r>
            <a:endParaRPr sz="2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(Visualization)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Fetched the data from the MongoDB cluster to create dashboards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Derived Insights 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6-9 White Backgroud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691</Words>
  <Application>Microsoft Office PowerPoint</Application>
  <PresentationFormat>Widescreen</PresentationFormat>
  <Paragraphs>118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 Black</vt:lpstr>
      <vt:lpstr>Arial</vt:lpstr>
      <vt:lpstr>Calibri</vt:lpstr>
      <vt:lpstr>16-9 White Backgroud</vt:lpstr>
      <vt:lpstr>PowerPoint Presentation</vt:lpstr>
      <vt:lpstr>PowerPoint Presentation</vt:lpstr>
      <vt:lpstr>Covid Dataset</vt:lpstr>
      <vt:lpstr>Agenda</vt:lpstr>
      <vt:lpstr>Introduction</vt:lpstr>
      <vt:lpstr>Project Overview</vt:lpstr>
      <vt:lpstr>Information Sources</vt:lpstr>
      <vt:lpstr>Tools and Technologies</vt:lpstr>
      <vt:lpstr>Data Management Strategy</vt:lpstr>
      <vt:lpstr>Data Management Strategy</vt:lpstr>
      <vt:lpstr>Challenges</vt:lpstr>
      <vt:lpstr>                             Results/Demo</vt:lpstr>
      <vt:lpstr>PowerPoint Presentation</vt:lpstr>
      <vt:lpstr>PowerPoint Presentation</vt:lpstr>
      <vt:lpstr>PowerPoint Presentation</vt:lpstr>
      <vt:lpstr>Future Steps</vt:lpstr>
      <vt:lpstr>                                 Conclusion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 Anand</dc:creator>
  <cp:lastModifiedBy>Vaishnavi Ganesh</cp:lastModifiedBy>
  <cp:revision>6</cp:revision>
  <dcterms:created xsi:type="dcterms:W3CDTF">2020-11-24T16:57:08Z</dcterms:created>
  <dcterms:modified xsi:type="dcterms:W3CDTF">2023-11-28T00:36:49Z</dcterms:modified>
</cp:coreProperties>
</file>